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49" r:id="rId2"/>
    <p:sldId id="266" r:id="rId3"/>
    <p:sldId id="450" r:id="rId4"/>
    <p:sldId id="602" r:id="rId5"/>
    <p:sldId id="603" r:id="rId6"/>
    <p:sldId id="604" r:id="rId7"/>
    <p:sldId id="605" r:id="rId8"/>
    <p:sldId id="606" r:id="rId9"/>
    <p:sldId id="607" r:id="rId10"/>
    <p:sldId id="608" r:id="rId11"/>
    <p:sldId id="609" r:id="rId12"/>
    <p:sldId id="610" r:id="rId13"/>
    <p:sldId id="611" r:id="rId14"/>
    <p:sldId id="613" r:id="rId15"/>
    <p:sldId id="612" r:id="rId16"/>
    <p:sldId id="614" r:id="rId17"/>
    <p:sldId id="615" r:id="rId18"/>
    <p:sldId id="618" r:id="rId19"/>
    <p:sldId id="619" r:id="rId20"/>
    <p:sldId id="620" r:id="rId21"/>
    <p:sldId id="621" r:id="rId22"/>
    <p:sldId id="622" r:id="rId23"/>
    <p:sldId id="646" r:id="rId24"/>
    <p:sldId id="624" r:id="rId25"/>
    <p:sldId id="625" r:id="rId26"/>
    <p:sldId id="626" r:id="rId27"/>
    <p:sldId id="627" r:id="rId28"/>
    <p:sldId id="628" r:id="rId29"/>
    <p:sldId id="527" r:id="rId30"/>
    <p:sldId id="629" r:id="rId31"/>
    <p:sldId id="630" r:id="rId32"/>
    <p:sldId id="631" r:id="rId33"/>
    <p:sldId id="632" r:id="rId34"/>
    <p:sldId id="633" r:id="rId35"/>
    <p:sldId id="634" r:id="rId36"/>
    <p:sldId id="635" r:id="rId37"/>
    <p:sldId id="636" r:id="rId38"/>
    <p:sldId id="637" r:id="rId39"/>
    <p:sldId id="638" r:id="rId40"/>
    <p:sldId id="639" r:id="rId41"/>
    <p:sldId id="640" r:id="rId42"/>
    <p:sldId id="641" r:id="rId43"/>
    <p:sldId id="642" r:id="rId44"/>
    <p:sldId id="643" r:id="rId45"/>
    <p:sldId id="644" r:id="rId46"/>
    <p:sldId id="645" r:id="rId4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  <p:cmAuthor id="1" name="lkim" initials="l" lastIdx="5" clrIdx="1"/>
  <p:cmAuthor id="2" name="AlchemistK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>
        <p:scale>
          <a:sx n="66" d="100"/>
          <a:sy n="66" d="100"/>
        </p:scale>
        <p:origin x="-3102" y="-109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2015-03-20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8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8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8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9"/>
          <a:stretch/>
        </p:blipFill>
        <p:spPr bwMode="auto">
          <a:xfrm>
            <a:off x="3851920" y="0"/>
            <a:ext cx="5292080" cy="6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6"/>
          <p:cNvSpPr/>
          <p:nvPr userDrawn="1"/>
        </p:nvSpPr>
        <p:spPr>
          <a:xfrm>
            <a:off x="-27538" y="0"/>
            <a:ext cx="5823673" cy="695739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4077072"/>
            <a:ext cx="5567318" cy="1398017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66771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atin typeface="HY견고딕" pitchFamily="18" charset="-127"/>
                <a:ea typeface="HY견고딕" pitchFamily="18" charset="-127"/>
              </a:rPr>
              <a:t>비주얼 베이직 </a:t>
            </a:r>
            <a:r>
              <a:rPr kumimoji="0" lang="en-US" altLang="ko-KR" sz="1400" dirty="0" smtClean="0">
                <a:latin typeface="HY견고딕" pitchFamily="18" charset="-127"/>
                <a:ea typeface="HY견고딕" pitchFamily="18" charset="-127"/>
              </a:rPr>
              <a:t>for Beginner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6052" y="5631390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9921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201910"/>
            <a:ext cx="781155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61662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66990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하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201910"/>
            <a:ext cx="781155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412776"/>
            <a:ext cx="8712968" cy="525658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arenR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179512" y="1052736"/>
            <a:ext cx="8712968" cy="360040"/>
            <a:chOff x="179512" y="1052736"/>
            <a:chExt cx="8712968" cy="360040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1619672" y="1052736"/>
              <a:ext cx="7272808" cy="360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179512" y="1052736"/>
              <a:ext cx="1440160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5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텍스트를 편집해주세요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2015-03-20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3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i="1" dirty="0" smtClean="0"/>
              <a:t>Chapter 04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변수와 연산</a:t>
            </a:r>
            <a:r>
              <a:rPr lang="ko-KR" altLang="en-US" dirty="0"/>
              <a:t>자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>
                <a:latin typeface="+mn-ea"/>
                <a:ea typeface="+mn-ea"/>
              </a:rPr>
              <a:t>4</a:t>
            </a:r>
            <a:r>
              <a:rPr lang="en-US" altLang="ko-KR" sz="1400" b="1" dirty="0" smtClean="0">
                <a:latin typeface="+mn-ea"/>
                <a:ea typeface="+mn-ea"/>
              </a:rPr>
              <a:t>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변수 선언하고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66" y="1844824"/>
            <a:ext cx="250316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844824"/>
            <a:ext cx="250316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3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sz="1400" dirty="0"/>
              <a:t>국어</a:t>
            </a:r>
            <a:r>
              <a:rPr lang="en-US" altLang="ko-KR" sz="1400" dirty="0"/>
              <a:t>, </a:t>
            </a:r>
            <a:r>
              <a:rPr lang="ko-KR" altLang="en-US" sz="1400" dirty="0"/>
              <a:t>영어</a:t>
            </a:r>
            <a:r>
              <a:rPr lang="en-US" altLang="ko-KR" sz="1400" dirty="0"/>
              <a:t>, </a:t>
            </a:r>
            <a:r>
              <a:rPr lang="ko-KR" altLang="en-US" sz="1400" dirty="0"/>
              <a:t>수학 과목의 점수를 </a:t>
            </a:r>
            <a:r>
              <a:rPr lang="ko-KR" altLang="en-US" sz="1400" dirty="0" err="1"/>
              <a:t>입력받아</a:t>
            </a:r>
            <a:r>
              <a:rPr lang="ko-KR" altLang="en-US" sz="1400" dirty="0"/>
              <a:t> 총점을 구하고 출력하는 </a:t>
            </a:r>
            <a:r>
              <a:rPr lang="ko-KR" altLang="en-US" sz="1400" dirty="0" smtClean="0"/>
              <a:t>프로그램 작성</a:t>
            </a:r>
            <a:endParaRPr lang="en-US" altLang="ko-KR" sz="1400" dirty="0" smtClean="0"/>
          </a:p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4-2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성적 </a:t>
            </a:r>
            <a:r>
              <a:rPr lang="ko-KR" altLang="en-US" sz="1400" dirty="0">
                <a:latin typeface="+mn-ea"/>
                <a:ea typeface="+mn-ea"/>
              </a:rPr>
              <a:t>합계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216024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4280"/>
            <a:ext cx="4968552" cy="274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7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en-US" altLang="ko-KR" sz="1400" dirty="0" smtClean="0"/>
              <a:t>&lt;</a:t>
            </a:r>
            <a:r>
              <a:rPr lang="ko-KR" altLang="en-US" sz="1400" dirty="0"/>
              <a:t>총점 구하기</a:t>
            </a:r>
            <a:r>
              <a:rPr lang="en-US" altLang="ko-KR" sz="1400" dirty="0"/>
              <a:t>&gt;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더블클릭하여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4-2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성적 </a:t>
            </a:r>
            <a:r>
              <a:rPr lang="ko-KR" altLang="en-US" sz="1400" dirty="0">
                <a:latin typeface="+mn-ea"/>
                <a:ea typeface="+mn-ea"/>
              </a:rPr>
              <a:t>합계 구하기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8" y="1844824"/>
            <a:ext cx="5956902" cy="216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3" y="4415743"/>
            <a:ext cx="2602242" cy="182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/>
              <a:t>폼 디자인과 컨트롤 속성 설정을 </a:t>
            </a:r>
            <a:r>
              <a:rPr lang="en-US" altLang="ko-KR" sz="1400" dirty="0"/>
              <a:t>[</a:t>
            </a:r>
            <a:r>
              <a:rPr lang="ko-KR" altLang="en-US" sz="1400" dirty="0"/>
              <a:t>실습하기 </a:t>
            </a:r>
            <a:r>
              <a:rPr lang="en-US" altLang="ko-KR" sz="1400" dirty="0"/>
              <a:t>4-2]</a:t>
            </a:r>
            <a:r>
              <a:rPr lang="ko-KR" altLang="en-US" sz="1400" dirty="0"/>
              <a:t>와 동일하게 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총점 구하기</a:t>
            </a:r>
            <a:r>
              <a:rPr lang="en-US" altLang="ko-KR" sz="1400" dirty="0"/>
              <a:t>&gt;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더블클릭하여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성적 합계 구하기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묵시적 선언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59390" y="2472232"/>
            <a:ext cx="6286268" cy="1862753"/>
            <a:chOff x="-67098" y="2333625"/>
            <a:chExt cx="10430298" cy="332762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33625"/>
              <a:ext cx="10363200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098" y="4403948"/>
              <a:ext cx="10372726" cy="1257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51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묵시적 </a:t>
            </a:r>
            <a:r>
              <a:rPr lang="ko-KR" altLang="en-US" sz="1400" dirty="0"/>
              <a:t>선언도 허용하도록 </a:t>
            </a:r>
            <a:r>
              <a:rPr lang="ko-KR" altLang="en-US" sz="1400" dirty="0" smtClean="0"/>
              <a:t>변경</a:t>
            </a:r>
            <a:endParaRPr lang="en-US" altLang="ko-KR" sz="1400" dirty="0" smtClean="0"/>
          </a:p>
          <a:p>
            <a:pPr lvl="1"/>
            <a:r>
              <a:rPr lang="en-US" altLang="ko-KR" sz="1000" dirty="0" smtClean="0"/>
              <a:t>[</a:t>
            </a:r>
            <a:r>
              <a:rPr lang="ko-KR" altLang="en-US" sz="1000" dirty="0"/>
              <a:t>프로젝트</a:t>
            </a:r>
            <a:r>
              <a:rPr lang="en-US" altLang="ko-KR" sz="1000" dirty="0"/>
              <a:t>]-[ex4-3 </a:t>
            </a:r>
            <a:r>
              <a:rPr lang="ko-KR" altLang="en-US" sz="1000" dirty="0"/>
              <a:t>속성</a:t>
            </a:r>
            <a:r>
              <a:rPr lang="en-US" altLang="ko-KR" sz="1000" dirty="0"/>
              <a:t>]-[</a:t>
            </a:r>
            <a:r>
              <a:rPr lang="ko-KR" altLang="en-US" sz="1000" dirty="0"/>
              <a:t>컴파일</a:t>
            </a:r>
            <a:r>
              <a:rPr lang="en-US" altLang="ko-KR" sz="1000" dirty="0"/>
              <a:t>]</a:t>
            </a:r>
            <a:r>
              <a:rPr lang="ko-KR" altLang="en-US" sz="1000" dirty="0"/>
              <a:t>을 선택하여 ‘</a:t>
            </a:r>
            <a:r>
              <a:rPr lang="en-US" altLang="ko-KR" sz="1000" dirty="0"/>
              <a:t>Option Explicit’</a:t>
            </a:r>
            <a:r>
              <a:rPr lang="ko-KR" altLang="en-US" sz="1000" dirty="0"/>
              <a:t>를 ‘</a:t>
            </a:r>
            <a:r>
              <a:rPr lang="en-US" altLang="ko-KR" sz="1000" dirty="0"/>
              <a:t>Off’</a:t>
            </a:r>
            <a:r>
              <a:rPr lang="ko-KR" altLang="en-US" sz="1000" dirty="0"/>
              <a:t>로 설정한다</a:t>
            </a:r>
            <a:r>
              <a:rPr lang="en-US" altLang="ko-KR" sz="1000" dirty="0"/>
              <a:t>.</a:t>
            </a:r>
            <a:endParaRPr lang="en-US" altLang="ko-KR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성적 합계 구하기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묵시적 선언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26" y="1988840"/>
            <a:ext cx="5747698" cy="158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573016"/>
            <a:ext cx="5389149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sz="1000" dirty="0" smtClean="0"/>
              <a:t>확인 후 다시 </a:t>
            </a:r>
            <a:r>
              <a:rPr lang="en-US" altLang="ko-KR" sz="1000" dirty="0" smtClean="0"/>
              <a:t>Option </a:t>
            </a:r>
            <a:r>
              <a:rPr lang="en-US" altLang="ko-KR" sz="1000" dirty="0"/>
              <a:t>Explicit’</a:t>
            </a:r>
            <a:r>
              <a:rPr lang="ko-KR" altLang="en-US" sz="1000" dirty="0"/>
              <a:t>를 ‘</a:t>
            </a:r>
            <a:r>
              <a:rPr lang="en-US" altLang="ko-KR" sz="1000" dirty="0"/>
              <a:t>On’</a:t>
            </a:r>
            <a:r>
              <a:rPr lang="ko-KR" altLang="en-US" sz="1000" dirty="0"/>
              <a:t>으로 설정해 놓는다</a:t>
            </a:r>
            <a:r>
              <a:rPr lang="en-US" altLang="ko-KR" sz="1000" dirty="0"/>
              <a:t>.</a:t>
            </a:r>
            <a:endParaRPr lang="en-US" altLang="ko-KR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4-3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성적 합계 구하기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묵시적 선언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2638642" cy="18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3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변수의 수명과 유효 </a:t>
            </a:r>
            <a:r>
              <a:rPr lang="ko-KR" altLang="en-US" dirty="0" smtClean="0"/>
              <a:t>범위</a:t>
            </a:r>
            <a:endParaRPr lang="en-US" altLang="ko-KR" dirty="0" smtClean="0"/>
          </a:p>
          <a:p>
            <a:pPr lvl="1"/>
            <a:r>
              <a:rPr lang="ko-KR" altLang="en-US" dirty="0"/>
              <a:t>변수는 자신을 선언하는 </a:t>
            </a:r>
            <a:r>
              <a:rPr lang="en-US" altLang="ko-KR" dirty="0"/>
              <a:t>Dim </a:t>
            </a:r>
            <a:r>
              <a:rPr lang="ko-KR" altLang="en-US" dirty="0"/>
              <a:t>문을 포함한 코드 범위 안에서만 값을 가질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유효 범위</a:t>
            </a:r>
            <a:endParaRPr lang="en-US" altLang="ko-KR" dirty="0" smtClean="0"/>
          </a:p>
          <a:p>
            <a:pPr lvl="2"/>
            <a:r>
              <a:rPr lang="ko-KR" altLang="en-US" dirty="0"/>
              <a:t>변수가 메모리를 차지하고 값을 유지하는 </a:t>
            </a:r>
            <a:r>
              <a:rPr lang="ko-KR" altLang="en-US" dirty="0" smtClean="0"/>
              <a:t>구간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600066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2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지역변수의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지역변수는 메모리 반납 여부에 따라 </a:t>
            </a:r>
            <a:r>
              <a:rPr lang="en-US" altLang="ko-KR" dirty="0"/>
              <a:t>Dim</a:t>
            </a:r>
            <a:r>
              <a:rPr lang="ko-KR" altLang="en-US" dirty="0"/>
              <a:t>과 </a:t>
            </a:r>
            <a:r>
              <a:rPr lang="en-US" altLang="ko-KR" dirty="0"/>
              <a:t>Static(</a:t>
            </a:r>
            <a:r>
              <a:rPr lang="ko-KR" altLang="en-US" dirty="0"/>
              <a:t>정적</a:t>
            </a:r>
            <a:r>
              <a:rPr lang="en-US" altLang="ko-KR" dirty="0"/>
              <a:t>) </a:t>
            </a:r>
            <a:r>
              <a:rPr lang="ko-KR" altLang="en-US" dirty="0"/>
              <a:t>변수로 나뉜다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/>
              <a:t>Dim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프로시저 </a:t>
            </a:r>
            <a:r>
              <a:rPr lang="ko-KR" altLang="en-US" dirty="0"/>
              <a:t>실행이 종료되면 메모리를 반납하고 값이 없어진다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Static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메모리를 반납하지 않고 저장된 값을 그대로 유지하므로</a:t>
            </a:r>
            <a:r>
              <a:rPr lang="en-US" altLang="ko-KR" dirty="0"/>
              <a:t>, </a:t>
            </a:r>
            <a:r>
              <a:rPr lang="ko-KR" altLang="en-US" dirty="0"/>
              <a:t>프로시저가 종료되더라도 그 값을 유지해야 할 경우에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022851"/>
            <a:ext cx="5813877" cy="24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7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Dim </a:t>
            </a:r>
            <a:r>
              <a:rPr lang="ko-KR" altLang="en-US" dirty="0"/>
              <a:t>지역변수 선언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008917" cy="355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6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Static </a:t>
            </a:r>
            <a:r>
              <a:rPr lang="ko-KR" altLang="en-US" dirty="0"/>
              <a:t>지역변수 선언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7"/>
            <a:ext cx="6936160" cy="35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01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 smtClean="0"/>
              <a:t>변수와 </a:t>
            </a:r>
            <a:r>
              <a:rPr lang="ko-KR" altLang="en-US" sz="2000" dirty="0" err="1" smtClean="0"/>
              <a:t>데이터형</a:t>
            </a:r>
            <a:endParaRPr lang="en-US" altLang="ko-KR" sz="2000" dirty="0" smtClean="0"/>
          </a:p>
          <a:p>
            <a:r>
              <a:rPr lang="ko-KR" altLang="en-US" sz="2000" dirty="0" smtClean="0"/>
              <a:t>연산</a:t>
            </a:r>
            <a:r>
              <a:rPr lang="ko-KR" altLang="en-US" sz="2000" dirty="0"/>
              <a:t>자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모듈변수의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프로시저 </a:t>
            </a:r>
            <a:r>
              <a:rPr lang="ko-KR" altLang="en-US" dirty="0"/>
              <a:t>내부가 아닌 코드 편집 창 상단의 ‘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)’ </a:t>
            </a:r>
            <a:r>
              <a:rPr lang="ko-KR" altLang="en-US" dirty="0"/>
              <a:t>부분에서 </a:t>
            </a:r>
            <a:r>
              <a:rPr lang="en-US" altLang="ko-KR" dirty="0"/>
              <a:t>Dim </a:t>
            </a:r>
            <a:r>
              <a:rPr lang="ko-KR" altLang="en-US" dirty="0"/>
              <a:t>또는 </a:t>
            </a:r>
            <a:r>
              <a:rPr lang="en-US" altLang="ko-KR" dirty="0"/>
              <a:t>Private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선언된 </a:t>
            </a:r>
            <a:r>
              <a:rPr lang="ko-KR" altLang="en-US" dirty="0"/>
              <a:t>모듈변수는 모듈 내에 기술된 모든 프로시저에서 이용할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전역변수의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ko-KR" altLang="en-US" dirty="0"/>
              <a:t>프로젝트 내의 모든 프로시저에서 변수를 공유하고자 할 때는 </a:t>
            </a:r>
            <a:r>
              <a:rPr lang="en-US" altLang="ko-KR" dirty="0"/>
              <a:t>Public </a:t>
            </a:r>
            <a:r>
              <a:rPr lang="ko-KR" altLang="en-US" dirty="0"/>
              <a:t>전역변수 </a:t>
            </a:r>
            <a:r>
              <a:rPr lang="ko-KR" altLang="en-US" dirty="0" err="1"/>
              <a:t>선언자를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</a:t>
            </a:r>
            <a:r>
              <a:rPr lang="ko-KR" altLang="en-US" dirty="0"/>
              <a:t>번 선언하면 프로젝트가 종료될 때까지 메모리를 </a:t>
            </a:r>
            <a:r>
              <a:rPr lang="ko-KR" altLang="en-US" dirty="0" smtClean="0"/>
              <a:t>유지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5979975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6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지역변수와 </a:t>
            </a:r>
            <a:r>
              <a:rPr lang="ko-KR" altLang="en-US" sz="1400" dirty="0">
                <a:latin typeface="+mn-ea"/>
                <a:ea typeface="+mn-ea"/>
              </a:rPr>
              <a:t>모듈변수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22" y="1844824"/>
            <a:ext cx="2192914" cy="226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22" y="4733993"/>
            <a:ext cx="3483885" cy="203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18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프로그램 실행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버튼을 클릭하여 지역변수와 모듈변수의 사용 결과를 비교해본다</a:t>
            </a:r>
            <a:r>
              <a:rPr lang="en-US" altLang="ko-KR" sz="1400" dirty="0"/>
              <a:t>.</a:t>
            </a:r>
          </a:p>
          <a:p>
            <a:pPr>
              <a:buAutoNum type="arabicParenR" startAt="3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지역변수와 </a:t>
            </a:r>
            <a:r>
              <a:rPr lang="ko-KR" altLang="en-US" sz="1400" dirty="0">
                <a:latin typeface="+mn-ea"/>
                <a:ea typeface="+mn-ea"/>
              </a:rPr>
              <a:t>모듈변수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568" y="1844824"/>
            <a:ext cx="5400600" cy="3672408"/>
            <a:chOff x="784423" y="1412776"/>
            <a:chExt cx="7820025" cy="4824536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46" y="1412776"/>
              <a:ext cx="779145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23" y="3532212"/>
              <a:ext cx="7820025" cy="270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95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sz="1400" dirty="0"/>
              <a:t>&lt;</a:t>
            </a:r>
            <a:r>
              <a:rPr lang="ko-KR" altLang="en-US" sz="1400" dirty="0"/>
              <a:t>지역변수</a:t>
            </a:r>
            <a:r>
              <a:rPr lang="en-US" altLang="ko-KR" sz="1400" dirty="0"/>
              <a:t>&gt;</a:t>
            </a:r>
            <a:r>
              <a:rPr lang="ko-KR" altLang="en-US" sz="1400" dirty="0"/>
              <a:t>를 세 번 클릭하면 지역변수 </a:t>
            </a:r>
            <a:r>
              <a:rPr lang="en-US" altLang="ko-KR" sz="1400" dirty="0" err="1"/>
              <a:t>var_pro</a:t>
            </a:r>
            <a:r>
              <a:rPr lang="en-US" altLang="ko-KR" sz="1400" dirty="0"/>
              <a:t> </a:t>
            </a:r>
            <a:r>
              <a:rPr lang="ko-KR" altLang="en-US" sz="1400" dirty="0"/>
              <a:t>값은 </a:t>
            </a:r>
            <a:r>
              <a:rPr lang="ko-KR" altLang="en-US" sz="1400" dirty="0" err="1"/>
              <a:t>계속같지만</a:t>
            </a:r>
            <a:r>
              <a:rPr lang="ko-KR" altLang="en-US" sz="1400" dirty="0"/>
              <a:t> 모듈변수 </a:t>
            </a:r>
            <a:r>
              <a:rPr lang="en-US" altLang="ko-KR" sz="1400" dirty="0" err="1"/>
              <a:t>var_mod</a:t>
            </a:r>
            <a:r>
              <a:rPr lang="en-US" altLang="ko-KR" sz="1400" dirty="0"/>
              <a:t> </a:t>
            </a:r>
            <a:r>
              <a:rPr lang="ko-KR" altLang="en-US" sz="1400" dirty="0"/>
              <a:t>값은 증가한다</a:t>
            </a:r>
            <a:r>
              <a:rPr lang="en-US" altLang="ko-KR" sz="1400" dirty="0" smtClean="0"/>
              <a:t>.</a:t>
            </a:r>
          </a:p>
          <a:p>
            <a:pPr>
              <a:buFont typeface="+mj-lt"/>
              <a:buAutoNum type="arabicParenR" startAt="5"/>
            </a:pPr>
            <a:endParaRPr lang="en-US" altLang="ko-KR" sz="1400" dirty="0" smtClean="0"/>
          </a:p>
          <a:p>
            <a:pPr>
              <a:buFont typeface="+mj-lt"/>
              <a:buAutoNum type="arabicParenR" startAt="5"/>
            </a:pPr>
            <a:endParaRPr lang="en-US" altLang="ko-KR" sz="1400" dirty="0"/>
          </a:p>
          <a:p>
            <a:pPr>
              <a:buFont typeface="+mj-lt"/>
              <a:buAutoNum type="arabicParenR" startAt="5"/>
            </a:pPr>
            <a:endParaRPr lang="en-US" altLang="ko-KR" sz="1400" dirty="0" smtClean="0"/>
          </a:p>
          <a:p>
            <a:pPr>
              <a:buFont typeface="+mj-lt"/>
              <a:buAutoNum type="arabicParenR" startAt="5"/>
            </a:pPr>
            <a:endParaRPr lang="en-US" altLang="ko-KR" sz="1400" dirty="0"/>
          </a:p>
          <a:p>
            <a:pPr>
              <a:buFont typeface="+mj-lt"/>
              <a:buAutoNum type="arabicParenR" startAt="5"/>
            </a:pPr>
            <a:endParaRPr lang="en-US" altLang="ko-KR" sz="1400" dirty="0" smtClean="0"/>
          </a:p>
          <a:p>
            <a:pPr>
              <a:buFont typeface="+mj-lt"/>
              <a:buAutoNum type="arabicParenR" startAt="5"/>
            </a:pPr>
            <a:endParaRPr lang="en-US" altLang="ko-KR" sz="1400" dirty="0"/>
          </a:p>
          <a:p>
            <a:pPr>
              <a:buFont typeface="+mj-lt"/>
              <a:buAutoNum type="arabicParenR" startAt="5"/>
            </a:pPr>
            <a:endParaRPr lang="en-US" altLang="ko-KR" sz="1400" dirty="0"/>
          </a:p>
          <a:p>
            <a:pPr>
              <a:buFont typeface="+mj-lt"/>
              <a:buAutoNum type="arabicParenR" startAt="5"/>
            </a:pPr>
            <a:r>
              <a:rPr lang="en-US" altLang="ko-KR" sz="1400" dirty="0" smtClean="0"/>
              <a:t>&lt;</a:t>
            </a:r>
            <a:r>
              <a:rPr lang="ko-KR" altLang="en-US" sz="1400" dirty="0" smtClean="0"/>
              <a:t>모듈변수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를 두 번 클릭하면 </a:t>
            </a:r>
            <a:r>
              <a:rPr lang="en-US" altLang="ko-KR" sz="1400" dirty="0" err="1" smtClean="0"/>
              <a:t>var_mod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값이 ‘</a:t>
            </a:r>
            <a:r>
              <a:rPr lang="en-US" altLang="ko-KR" sz="1400" dirty="0" smtClean="0"/>
              <a:t>130’, ‘230’</a:t>
            </a:r>
            <a:r>
              <a:rPr lang="ko-KR" altLang="en-US" sz="1400" dirty="0" smtClean="0"/>
              <a:t>으로 증가한다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다시 </a:t>
            </a:r>
            <a:r>
              <a:rPr lang="en-US" altLang="ko-KR" sz="1400" dirty="0"/>
              <a:t>&lt;</a:t>
            </a:r>
            <a:r>
              <a:rPr lang="ko-KR" altLang="en-US" sz="1400" dirty="0" smtClean="0"/>
              <a:t>지역변수</a:t>
            </a:r>
            <a:r>
              <a:rPr lang="en-US" altLang="ko-KR" sz="1400" dirty="0"/>
              <a:t>&gt;</a:t>
            </a:r>
            <a:r>
              <a:rPr lang="ko-KR" altLang="en-US" sz="1400" dirty="0"/>
              <a:t>를 한 번 클릭하면 지역변수 </a:t>
            </a:r>
            <a:r>
              <a:rPr lang="en-US" altLang="ko-KR" sz="1400" dirty="0" err="1"/>
              <a:t>var_pro</a:t>
            </a:r>
            <a:r>
              <a:rPr lang="ko-KR" altLang="en-US" sz="1400" dirty="0"/>
              <a:t>는 역시 ‘</a:t>
            </a:r>
            <a:r>
              <a:rPr lang="en-US" altLang="ko-KR" sz="1400" dirty="0"/>
              <a:t>1’</a:t>
            </a:r>
            <a:r>
              <a:rPr lang="ko-KR" altLang="en-US" sz="1400" dirty="0"/>
              <a:t>이지만 모듈변수 </a:t>
            </a:r>
            <a:r>
              <a:rPr lang="en-US" altLang="ko-KR" sz="1400" dirty="0" err="1"/>
              <a:t>var_mod</a:t>
            </a:r>
            <a:r>
              <a:rPr lang="ko-KR" altLang="en-US" sz="1400" dirty="0"/>
              <a:t>는 ‘</a:t>
            </a:r>
            <a:r>
              <a:rPr lang="en-US" altLang="ko-KR" sz="1400" dirty="0"/>
              <a:t>240’</a:t>
            </a:r>
            <a:r>
              <a:rPr lang="ko-KR" altLang="en-US" sz="1400" dirty="0"/>
              <a:t>으로 증가한다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4-4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지역변수와 </a:t>
            </a:r>
            <a:r>
              <a:rPr lang="ko-KR" altLang="en-US" sz="1400" dirty="0">
                <a:latin typeface="+mn-ea"/>
                <a:ea typeface="+mn-ea"/>
              </a:rPr>
              <a:t>모듈변수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9" y="1772816"/>
            <a:ext cx="6167148" cy="211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9" y="4707911"/>
            <a:ext cx="6113845" cy="210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4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전역변수 </a:t>
            </a:r>
            <a:r>
              <a:rPr lang="ko-KR" altLang="en-US" sz="1400" dirty="0">
                <a:latin typeface="+mn-ea"/>
                <a:ea typeface="+mn-ea"/>
              </a:rPr>
              <a:t>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0" y="1867917"/>
            <a:ext cx="31432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67916"/>
            <a:ext cx="31432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29" y="4018976"/>
            <a:ext cx="5007515" cy="2735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6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en-US" altLang="ko-KR" sz="1400" dirty="0" smtClean="0"/>
              <a:t>[</a:t>
            </a:r>
            <a:r>
              <a:rPr lang="ko-KR" altLang="en-US" sz="1400" dirty="0"/>
              <a:t>프로젝트</a:t>
            </a:r>
            <a:r>
              <a:rPr lang="en-US" altLang="ko-KR" sz="1400" dirty="0"/>
              <a:t>]-[</a:t>
            </a:r>
            <a:r>
              <a:rPr lang="ko-KR" altLang="en-US" sz="1400" dirty="0"/>
              <a:t>클래스 추가</a:t>
            </a:r>
            <a:r>
              <a:rPr lang="en-US" altLang="ko-KR" sz="1400" dirty="0"/>
              <a:t>] </a:t>
            </a:r>
            <a:r>
              <a:rPr lang="ko-KR" altLang="en-US" sz="1400" dirty="0"/>
              <a:t>메뉴에서 ‘모듈’을 선택하여 다음과 같이 </a:t>
            </a:r>
            <a:r>
              <a:rPr lang="en-US" altLang="ko-KR" sz="1400" dirty="0"/>
              <a:t>Module1.vb </a:t>
            </a:r>
            <a:r>
              <a:rPr lang="ko-KR" altLang="en-US" sz="1400" dirty="0"/>
              <a:t>파일을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전역변수 </a:t>
            </a:r>
            <a:r>
              <a:rPr lang="ko-KR" altLang="en-US" sz="1400" dirty="0">
                <a:latin typeface="+mn-ea"/>
                <a:ea typeface="+mn-ea"/>
              </a:rPr>
              <a:t>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48182"/>
            <a:ext cx="220922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1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코드 작성</a:t>
            </a:r>
            <a:endParaRPr lang="en-US" altLang="ko-KR" sz="1000" dirty="0"/>
          </a:p>
          <a:p>
            <a:pPr lvl="1">
              <a:buFont typeface="Arial" pitchFamily="34" charset="0"/>
              <a:buChar char="•"/>
            </a:pPr>
            <a:r>
              <a:rPr lang="en-US" altLang="ko-KR" sz="1000" dirty="0" smtClean="0"/>
              <a:t>Module1</a:t>
            </a:r>
          </a:p>
          <a:p>
            <a:pPr lvl="1">
              <a:buFont typeface="Arial" pitchFamily="34" charset="0"/>
              <a:buChar char="•"/>
            </a:pPr>
            <a:endParaRPr lang="en-US" altLang="ko-KR" sz="1000" dirty="0"/>
          </a:p>
          <a:p>
            <a:pPr lvl="1">
              <a:buFont typeface="Arial" pitchFamily="34" charset="0"/>
              <a:buChar char="•"/>
            </a:pPr>
            <a:endParaRPr lang="en-US" altLang="ko-KR" sz="1000" dirty="0" smtClean="0"/>
          </a:p>
          <a:p>
            <a:pPr lvl="1">
              <a:buFont typeface="Arial" pitchFamily="34" charset="0"/>
              <a:buChar char="•"/>
            </a:pPr>
            <a:endParaRPr lang="en-US" altLang="ko-KR" sz="1000" dirty="0"/>
          </a:p>
          <a:p>
            <a:pPr lvl="1">
              <a:buFont typeface="Arial" pitchFamily="34" charset="0"/>
              <a:buChar char="•"/>
            </a:pPr>
            <a:endParaRPr lang="en-US" altLang="ko-KR" sz="1000" dirty="0" smtClean="0"/>
          </a:p>
          <a:p>
            <a:pPr lvl="1">
              <a:buFont typeface="Arial" pitchFamily="34" charset="0"/>
              <a:buChar char="•"/>
            </a:pPr>
            <a:endParaRPr lang="en-US" altLang="ko-KR" sz="1000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sz="1000" dirty="0" smtClean="0"/>
              <a:t>form1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전역변수 </a:t>
            </a:r>
            <a:r>
              <a:rPr lang="ko-KR" altLang="en-US" sz="1400" dirty="0">
                <a:latin typeface="+mn-ea"/>
                <a:ea typeface="+mn-ea"/>
              </a:rPr>
              <a:t>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91" y="2012831"/>
            <a:ext cx="6618084" cy="10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9" y="3429000"/>
            <a:ext cx="6595085" cy="314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코드 작성</a:t>
            </a:r>
            <a:endParaRPr lang="en-US" altLang="ko-KR" sz="1000" dirty="0"/>
          </a:p>
          <a:p>
            <a:pPr lvl="1">
              <a:buFont typeface="Arial" pitchFamily="34" charset="0"/>
              <a:buChar char="•"/>
            </a:pPr>
            <a:r>
              <a:rPr lang="en-US" altLang="ko-KR" sz="1000" dirty="0" smtClean="0"/>
              <a:t>form2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전역변수 </a:t>
            </a:r>
            <a:r>
              <a:rPr lang="ko-KR" altLang="en-US" sz="1400" dirty="0">
                <a:latin typeface="+mn-ea"/>
                <a:ea typeface="+mn-ea"/>
              </a:rPr>
              <a:t>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36" y="1988840"/>
            <a:ext cx="6650084" cy="31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4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5"/>
            </a:pPr>
            <a:r>
              <a:rPr lang="ko-KR" altLang="en-US" sz="1400" dirty="0" smtClean="0"/>
              <a:t>실행 결과 확인</a:t>
            </a:r>
            <a:endParaRPr lang="en-US" altLang="ko-KR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4-5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전역변수 </a:t>
            </a:r>
            <a:r>
              <a:rPr lang="ko-KR" altLang="en-US" sz="1400" dirty="0">
                <a:latin typeface="+mn-ea"/>
                <a:ea typeface="+mn-ea"/>
              </a:rPr>
              <a:t>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2" y="1877169"/>
            <a:ext cx="545306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1" y="4797152"/>
            <a:ext cx="5424488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8" y="4775224"/>
            <a:ext cx="272415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5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</a:t>
            </a:r>
            <a:r>
              <a:rPr lang="en-US" altLang="ko-KR" dirty="0"/>
              <a:t>-, *, /</a:t>
            </a:r>
            <a:r>
              <a:rPr lang="ko-KR" altLang="en-US" dirty="0"/>
              <a:t>과 같이 이미 정의된 연산을 수행하는 </a:t>
            </a:r>
            <a:r>
              <a:rPr lang="ko-KR" altLang="en-US" dirty="0" smtClean="0"/>
              <a:t>기호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err="1" smtClean="0"/>
              <a:t>피연산자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연산의 대상 또는 </a:t>
            </a:r>
            <a:r>
              <a:rPr lang="ko-KR" altLang="en-US" dirty="0"/>
              <a:t>연산자의 동작을 받는 변수나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209192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en-US" dirty="0"/>
              <a:t>프로그램이 실행되는 동안 사용자가 입력한 값이나 계산한 </a:t>
            </a:r>
            <a:r>
              <a:rPr lang="ko-KR" altLang="en-US" dirty="0" err="1"/>
              <a:t>출력값</a:t>
            </a:r>
            <a:r>
              <a:rPr lang="ko-KR" altLang="en-US" dirty="0"/>
              <a:t> 등을 저장하는 </a:t>
            </a:r>
            <a:r>
              <a:rPr lang="ko-KR" altLang="en-US" dirty="0" smtClean="0"/>
              <a:t>기억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프로그래머가 </a:t>
            </a:r>
            <a:r>
              <a:rPr lang="ko-KR" altLang="en-US" dirty="0"/>
              <a:t>프로그램을 작성하다가 기억 공간이 </a:t>
            </a:r>
            <a:r>
              <a:rPr lang="ko-KR" altLang="en-US" dirty="0" smtClean="0"/>
              <a:t>필요하면 </a:t>
            </a:r>
            <a:r>
              <a:rPr lang="ko-KR" altLang="en-US" dirty="0"/>
              <a:t>변수의 이름과 크기를 컴퓨터에 </a:t>
            </a:r>
            <a:r>
              <a:rPr lang="ko-KR" altLang="en-US" dirty="0" smtClean="0"/>
              <a:t>알려주는 것</a:t>
            </a:r>
            <a:endParaRPr lang="en-US" altLang="ko-KR" dirty="0" smtClean="0"/>
          </a:p>
          <a:p>
            <a:pPr lvl="2"/>
            <a:r>
              <a:rPr lang="ko-KR" altLang="en-US" dirty="0"/>
              <a:t>컴퓨터는 </a:t>
            </a:r>
            <a:r>
              <a:rPr lang="ko-KR" altLang="en-US" dirty="0" err="1"/>
              <a:t>요청받은</a:t>
            </a:r>
            <a:r>
              <a:rPr lang="ko-KR" altLang="en-US" dirty="0"/>
              <a:t> 크기만큼 기억 공간을 확보하고 시작 주소를 프로그램에 알려준다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프로그램은 할당된 시작 주소와 선언된 </a:t>
            </a:r>
            <a:r>
              <a:rPr lang="ko-KR" altLang="en-US" dirty="0" err="1"/>
              <a:t>변수명을</a:t>
            </a:r>
            <a:r>
              <a:rPr lang="ko-KR" altLang="en-US" dirty="0"/>
              <a:t> 매칭하여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7" y="3972074"/>
            <a:ext cx="2961319" cy="269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799"/>
            <a:ext cx="6710611" cy="284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1512167" cy="14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7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산술 </a:t>
            </a:r>
            <a:r>
              <a:rPr lang="ko-KR" altLang="en-US" sz="1400" dirty="0">
                <a:latin typeface="+mn-ea"/>
                <a:ea typeface="+mn-ea"/>
              </a:rPr>
              <a:t>연산자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44824"/>
            <a:ext cx="2171638" cy="22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4797152"/>
            <a:ext cx="3888432" cy="149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2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  <a:p>
            <a:pPr>
              <a:buAutoNum type="arabicParenR" startAt="3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4-6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산술 </a:t>
            </a:r>
            <a:r>
              <a:rPr lang="ko-KR" altLang="en-US" sz="1400" dirty="0">
                <a:latin typeface="+mn-ea"/>
                <a:ea typeface="+mn-ea"/>
              </a:rPr>
              <a:t>연산자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3312"/>
            <a:ext cx="6624736" cy="249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4725144"/>
            <a:ext cx="178234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5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dirty="0"/>
              <a:t>(</a:t>
            </a:r>
            <a:r>
              <a:rPr lang="ko-KR" altLang="en-US" dirty="0"/>
              <a:t>비교</a:t>
            </a:r>
            <a:r>
              <a:rPr lang="en-US" altLang="ko-KR" dirty="0"/>
              <a:t>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/>
              <a:t>두 </a:t>
            </a:r>
            <a:r>
              <a:rPr lang="ko-KR" altLang="en-US" dirty="0" err="1" smtClean="0"/>
              <a:t>피연산자의</a:t>
            </a:r>
            <a:r>
              <a:rPr lang="ko-KR" altLang="en-US" dirty="0" smtClean="0"/>
              <a:t> </a:t>
            </a:r>
            <a:r>
              <a:rPr lang="ko-KR" altLang="en-US" dirty="0"/>
              <a:t>대소 관계를 비교하여 참이면 </a:t>
            </a:r>
            <a:r>
              <a:rPr lang="en-US" altLang="ko-KR" dirty="0"/>
              <a:t>True, </a:t>
            </a:r>
            <a:r>
              <a:rPr lang="ko-KR" altLang="en-US" dirty="0"/>
              <a:t>거짓이면 </a:t>
            </a:r>
            <a:r>
              <a:rPr lang="en-US" altLang="ko-KR" dirty="0"/>
              <a:t>False </a:t>
            </a:r>
            <a:r>
              <a:rPr lang="ko-KR" altLang="en-US" dirty="0"/>
              <a:t>값을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6768752" cy="380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9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속성 설정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4-7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관계 연산자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44824"/>
            <a:ext cx="2171638" cy="22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2" y="4725144"/>
            <a:ext cx="4188966" cy="148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12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  <a:p>
            <a:pPr>
              <a:buAutoNum type="arabicParenR" startAt="3"/>
            </a:pP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4-7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관계 연산자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5699510" cy="233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38" y="4407644"/>
            <a:ext cx="2220298" cy="222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4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/>
              <a:t>논리식의 참과 거짓을 판정하여 </a:t>
            </a:r>
            <a:r>
              <a:rPr lang="en-US" altLang="ko-KR" dirty="0"/>
              <a:t>True/False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6835577" cy="251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/>
              <a:t>앞서 작성한 프로그램에서 컨트롤의 속성을 다음과 같이 일부 </a:t>
            </a:r>
            <a:r>
              <a:rPr lang="ko-KR" altLang="en-US" sz="1400" dirty="0" smtClean="0"/>
              <a:t>변경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다음과 </a:t>
            </a:r>
            <a:r>
              <a:rPr lang="ko-KR" altLang="en-US" sz="1400" dirty="0"/>
              <a:t>같이 논리 연산자를 사용하는 코드로 </a:t>
            </a:r>
            <a:r>
              <a:rPr lang="ko-KR" altLang="en-US" sz="1400" dirty="0" smtClean="0"/>
              <a:t>변경</a:t>
            </a:r>
            <a:endParaRPr lang="en-US" altLang="ko-KR" sz="1400" dirty="0"/>
          </a:p>
          <a:p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4-8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논리 연산자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83079"/>
            <a:ext cx="3963343" cy="161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2" y="4005064"/>
            <a:ext cx="568670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4-8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논리 연산자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844824"/>
            <a:ext cx="24574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1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</a:t>
            </a:r>
            <a:r>
              <a:rPr lang="ko-KR" altLang="en-US" dirty="0"/>
              <a:t>입</a:t>
            </a:r>
            <a:r>
              <a:rPr lang="ko-KR" altLang="en-US" dirty="0" smtClean="0"/>
              <a:t> 연산자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①의 자리에는 값을 저장할 수 있는 변수 등이 와야 하고</a:t>
            </a:r>
            <a:r>
              <a:rPr lang="en-US" altLang="ko-KR" dirty="0"/>
              <a:t>, ②</a:t>
            </a:r>
            <a:r>
              <a:rPr lang="ko-KR" altLang="en-US" dirty="0"/>
              <a:t>의 자리에는 값 자체나 값을 담고 있는 변수 등이 올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" y="1628800"/>
            <a:ext cx="4866540" cy="1183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8" y="2924944"/>
            <a:ext cx="7125883" cy="53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8" y="4149080"/>
            <a:ext cx="253068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3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변수의 선언</a:t>
            </a:r>
            <a:endParaRPr lang="en-US" altLang="ko-KR" dirty="0" smtClean="0"/>
          </a:p>
          <a:p>
            <a:pPr lvl="1"/>
            <a:r>
              <a:rPr lang="ko-KR" altLang="en-US" dirty="0"/>
              <a:t>변수의 크기를 선언할 때는 직접 몇 바이트인지 입력하지 않고 해당 </a:t>
            </a:r>
            <a:r>
              <a:rPr lang="ko-KR" altLang="en-US" dirty="0" err="1"/>
              <a:t>데이터형을</a:t>
            </a:r>
            <a:r>
              <a:rPr lang="ko-KR" altLang="en-US" dirty="0"/>
              <a:t> 입력한다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변수 선언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ko-KR" altLang="en-US" dirty="0" err="1"/>
              <a:t>변수명</a:t>
            </a:r>
            <a:r>
              <a:rPr lang="ko-KR" altLang="en-US" dirty="0"/>
              <a:t> 작성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영문자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밑줄</a:t>
            </a:r>
            <a:r>
              <a:rPr lang="en-US" altLang="ko-KR" dirty="0"/>
              <a:t>(_)</a:t>
            </a:r>
            <a:r>
              <a:rPr lang="ko-KR" altLang="en-US" dirty="0"/>
              <a:t>을 조합하여 사용할 수 있으며 다른 특수 기호는 사용할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글자는 반드시 영문자나 한글이어야 하고 기호나 숫자는 사용할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err="1" smtClean="0"/>
              <a:t>예약어</a:t>
            </a:r>
            <a:r>
              <a:rPr lang="en-US" altLang="ko-KR" dirty="0"/>
              <a:t>(Sub, Private, End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는 사용할 수 없다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255</a:t>
            </a:r>
            <a:r>
              <a:rPr lang="ko-KR" altLang="en-US" dirty="0"/>
              <a:t>자를 넘지 않아야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대</a:t>
            </a:r>
            <a:r>
              <a:rPr lang="en-US" altLang="ko-KR" dirty="0"/>
              <a:t>·</a:t>
            </a:r>
            <a:r>
              <a:rPr lang="ko-KR" altLang="en-US" dirty="0"/>
              <a:t>소문자를 구분하지 않는다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28053"/>
            <a:ext cx="5971853" cy="8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77670"/>
            <a:ext cx="5951910" cy="177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68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</a:t>
            </a:r>
            <a:r>
              <a:rPr lang="ko-KR" altLang="en-US" dirty="0"/>
              <a:t>결</a:t>
            </a:r>
            <a:r>
              <a:rPr lang="ko-KR" altLang="en-US" dirty="0" smtClean="0"/>
              <a:t> 연산자</a:t>
            </a:r>
            <a:endParaRPr lang="en-US" altLang="ko-KR" dirty="0" smtClean="0"/>
          </a:p>
          <a:p>
            <a:pPr lvl="1"/>
            <a:r>
              <a:rPr lang="ko-KR" altLang="en-US" dirty="0"/>
              <a:t>문자열들을 결합하여 하나의 문자열을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연산자는 문자열만 </a:t>
            </a:r>
            <a:r>
              <a:rPr lang="ko-KR" altLang="en-US" dirty="0" smtClean="0"/>
              <a:t>연결할 수 있다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51" y="2132856"/>
            <a:ext cx="6022498" cy="112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88" y="3356992"/>
            <a:ext cx="6011961" cy="136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연산</a:t>
            </a:r>
            <a:r>
              <a:rPr lang="ko-KR" altLang="en-US" dirty="0"/>
              <a:t>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ko-KR" altLang="en-US" dirty="0" smtClean="0"/>
              <a:t>우선순위</a:t>
            </a:r>
            <a:endParaRPr lang="en-US" altLang="ko-KR" dirty="0"/>
          </a:p>
          <a:p>
            <a:pPr lvl="1"/>
            <a:r>
              <a:rPr lang="ko-KR" altLang="en-US" dirty="0" smtClean="0"/>
              <a:t>연산자는 크게 </a:t>
            </a:r>
            <a:r>
              <a:rPr lang="ko-KR" altLang="en-US" dirty="0"/>
              <a:t>괄호 → 산술 연산자 → 연결 연산자 → 관계 연산자 → 논리 연산자 순으로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비교 </a:t>
            </a:r>
            <a:r>
              <a:rPr lang="ko-KR" altLang="en-US" dirty="0"/>
              <a:t>연산자끼리는 우선순위가 같아 왼쪽에서 오른쪽으로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산술 </a:t>
            </a:r>
            <a:r>
              <a:rPr lang="ko-KR" altLang="en-US" dirty="0"/>
              <a:t>연산자와 </a:t>
            </a:r>
            <a:r>
              <a:rPr lang="ko-KR" altLang="en-US" dirty="0" smtClean="0"/>
              <a:t>논리 연산자는 </a:t>
            </a:r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4-12]</a:t>
            </a:r>
            <a:r>
              <a:rPr lang="ko-KR" altLang="en-US" dirty="0"/>
              <a:t>와 같은 우선순위에 따라 </a:t>
            </a:r>
            <a:r>
              <a:rPr lang="ko-KR" altLang="en-US" dirty="0" smtClean="0"/>
              <a:t>계산</a:t>
            </a:r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4118551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4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/>
              <a:t>앞서 작성한 프로그램에서 컨트롤의 속성을 다음과 같이 변경한다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200" dirty="0" smtClean="0"/>
          </a:p>
          <a:p>
            <a:r>
              <a:rPr lang="ko-KR" altLang="en-US" sz="1400" dirty="0" smtClean="0"/>
              <a:t>코드 변경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050" dirty="0" smtClean="0"/>
          </a:p>
          <a:p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4-9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연산자 </a:t>
            </a:r>
            <a:r>
              <a:rPr lang="ko-KR" altLang="en-US" sz="1400" dirty="0">
                <a:latin typeface="+mn-ea"/>
                <a:ea typeface="+mn-ea"/>
              </a:rPr>
              <a:t>우선순위에 따른 결과 값 비교하기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66222"/>
            <a:ext cx="3672408" cy="698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34" y="3026172"/>
            <a:ext cx="6469436" cy="148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34" y="4869160"/>
            <a:ext cx="5231507" cy="190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9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r>
              <a:rPr lang="ko-KR" altLang="en-US" sz="1400" dirty="0" smtClean="0"/>
              <a:t>윈도우 폼 디자인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속성 설정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간단한 사칙연산 계산기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44824"/>
            <a:ext cx="238526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4077072"/>
            <a:ext cx="5603243" cy="195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6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간단한 사칙연산 계산기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7588" y="1772816"/>
            <a:ext cx="5912644" cy="3528392"/>
            <a:chOff x="-26764" y="1242120"/>
            <a:chExt cx="10439400" cy="6372225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764" y="1242120"/>
              <a:ext cx="10439400" cy="174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94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85195"/>
              <a:ext cx="10315576" cy="4629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67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코드 작성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간단한 사칙연산 계산기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44824"/>
            <a:ext cx="5643698" cy="4856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sz="1400" dirty="0" smtClean="0"/>
              <a:t>실행 결과 확인</a:t>
            </a:r>
            <a:endParaRPr lang="en-US" altLang="ko-KR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4-10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간단한 사칙연산 계산기 만들기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1560" y="1853438"/>
            <a:ext cx="7587598" cy="4311866"/>
            <a:chOff x="692811" y="1854448"/>
            <a:chExt cx="7719382" cy="4518645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811" y="1854448"/>
              <a:ext cx="5244632" cy="4518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4137582"/>
              <a:ext cx="2616057" cy="2234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50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데이터형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변수의 </a:t>
            </a:r>
            <a:r>
              <a:rPr lang="ko-KR" altLang="en-US" dirty="0" err="1" smtClean="0"/>
              <a:t>데이터형은</a:t>
            </a:r>
            <a:r>
              <a:rPr lang="ko-KR" altLang="en-US" dirty="0" smtClean="0"/>
              <a:t> </a:t>
            </a:r>
            <a:r>
              <a:rPr lang="ko-KR" altLang="en-US" dirty="0"/>
              <a:t>변수가 몇 바이트의 기억 공간을 차지해야 하는지</a:t>
            </a:r>
            <a:r>
              <a:rPr lang="en-US" altLang="ko-KR" dirty="0"/>
              <a:t>, </a:t>
            </a:r>
            <a:r>
              <a:rPr lang="ko-KR" altLang="en-US" dirty="0"/>
              <a:t>그 기억 공간에 어떤 형태로 </a:t>
            </a:r>
            <a:r>
              <a:rPr lang="ko-KR" altLang="en-US" dirty="0" smtClean="0"/>
              <a:t>저장되는지 </a:t>
            </a:r>
            <a:r>
              <a:rPr lang="ko-KR" altLang="en-US" dirty="0"/>
              <a:t>결정한다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0" y="1844824"/>
            <a:ext cx="5442262" cy="494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4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변수의 동시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데이터형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기본값으로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형이 할당된다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/>
              <a:t>형은 모든 </a:t>
            </a:r>
            <a:r>
              <a:rPr lang="ko-KR" altLang="en-US" dirty="0" err="1"/>
              <a:t>데이터형을</a:t>
            </a:r>
            <a:r>
              <a:rPr lang="ko-KR" altLang="en-US" dirty="0"/>
              <a:t> 나타낼 수 있어 편리하지만 처리 속도가 느리기 때문에 알맞은 </a:t>
            </a:r>
            <a:r>
              <a:rPr lang="ko-KR" altLang="en-US" dirty="0" err="1"/>
              <a:t>데이터형을</a:t>
            </a:r>
            <a:r>
              <a:rPr lang="ko-KR" altLang="en-US" dirty="0"/>
              <a:t> 선언하는 것이 더 효율적이다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62" y="1412776"/>
            <a:ext cx="3452614" cy="115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38" y="4077072"/>
            <a:ext cx="4044305" cy="59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0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변수에 값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pPr lvl="2"/>
            <a:r>
              <a:rPr lang="ko-KR" altLang="en-US" dirty="0"/>
              <a:t>연산자 </a:t>
            </a:r>
            <a:r>
              <a:rPr lang="en-US" altLang="ko-KR" dirty="0"/>
              <a:t>= </a:t>
            </a:r>
            <a:r>
              <a:rPr lang="ko-KR" altLang="en-US" dirty="0"/>
              <a:t>오른쪽에 있는 값을 왼쪽 </a:t>
            </a:r>
            <a:r>
              <a:rPr lang="ko-KR" altLang="en-US" dirty="0" err="1"/>
              <a:t>변수명에</a:t>
            </a:r>
            <a:r>
              <a:rPr lang="ko-KR" altLang="en-US" dirty="0"/>
              <a:t> 대입</a:t>
            </a:r>
            <a:r>
              <a:rPr lang="en-US" altLang="ko-KR" dirty="0"/>
              <a:t>(</a:t>
            </a:r>
            <a:r>
              <a:rPr lang="ko-KR" altLang="en-US" dirty="0"/>
              <a:t>저장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 선언을 할 때 다음과 같이 바로 값을 대입할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25" y="1700808"/>
            <a:ext cx="5990531" cy="40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23067"/>
            <a:ext cx="3792388" cy="260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229200"/>
            <a:ext cx="2995265" cy="69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명시적 선언과 묵시적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명시적 선언 </a:t>
            </a:r>
            <a:r>
              <a:rPr lang="en-US" altLang="ko-KR" dirty="0" smtClean="0"/>
              <a:t>- </a:t>
            </a:r>
            <a:r>
              <a:rPr lang="ko-KR" altLang="en-US" dirty="0"/>
              <a:t>변수를 선언하고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묵시적 선언 </a:t>
            </a:r>
            <a:r>
              <a:rPr lang="en-US" altLang="ko-KR" dirty="0" smtClean="0"/>
              <a:t>- </a:t>
            </a:r>
            <a:r>
              <a:rPr lang="ko-KR" altLang="en-US" dirty="0"/>
              <a:t>변수를 </a:t>
            </a:r>
            <a:r>
              <a:rPr lang="ko-KR" altLang="en-US" dirty="0" smtClean="0"/>
              <a:t>선언하지 않고 사용</a:t>
            </a:r>
            <a:endParaRPr lang="en-US" altLang="ko-KR" dirty="0" smtClean="0"/>
          </a:p>
          <a:p>
            <a:pPr lvl="2"/>
            <a:r>
              <a:rPr lang="ko-KR" altLang="en-US" dirty="0"/>
              <a:t>묵시적 선언의 경우</a:t>
            </a:r>
            <a:r>
              <a:rPr lang="en-US" altLang="ko-KR" dirty="0"/>
              <a:t>, </a:t>
            </a:r>
            <a:r>
              <a:rPr lang="ko-KR" altLang="en-US" dirty="0"/>
              <a:t>첫 번째로 저장되는 값에 따라 </a:t>
            </a:r>
            <a:r>
              <a:rPr lang="ko-KR" altLang="en-US" dirty="0" err="1"/>
              <a:t>데이터형이</a:t>
            </a:r>
            <a:r>
              <a:rPr lang="ko-KR" altLang="en-US" dirty="0"/>
              <a:t> 자동으로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ko-KR" altLang="en-US" dirty="0"/>
              <a:t>변수를 </a:t>
            </a:r>
            <a:r>
              <a:rPr lang="ko-KR" altLang="en-US" dirty="0" smtClean="0"/>
              <a:t>선언하지 </a:t>
            </a:r>
            <a:r>
              <a:rPr lang="ko-KR" altLang="en-US" dirty="0"/>
              <a:t>않으면 실수로 오류가 발생할 가능성이 크기 때문에 명시적으로 선언하는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373274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9"/>
            <a:ext cx="5688632" cy="170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1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</a:t>
            </a:r>
            <a:r>
              <a:rPr lang="ko-KR" altLang="en-US" dirty="0" err="1"/>
              <a:t>데이터형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516" y="1412776"/>
            <a:ext cx="8712968" cy="525658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sz="1400" dirty="0"/>
              <a:t>Score</a:t>
            </a:r>
            <a:r>
              <a:rPr lang="ko-KR" altLang="en-US" sz="1400" dirty="0" smtClean="0"/>
              <a:t>라는 </a:t>
            </a:r>
            <a:r>
              <a:rPr lang="ko-KR" altLang="en-US" sz="1400" dirty="0"/>
              <a:t>변수에 </a:t>
            </a:r>
            <a:r>
              <a:rPr lang="en-US" altLang="ko-KR" sz="1400" dirty="0"/>
              <a:t>90</a:t>
            </a:r>
            <a:r>
              <a:rPr lang="ko-KR" altLang="en-US" sz="1400" dirty="0"/>
              <a:t>점을 </a:t>
            </a:r>
            <a:r>
              <a:rPr lang="ko-KR" altLang="en-US" sz="1400" dirty="0" smtClean="0"/>
              <a:t>저장 후 </a:t>
            </a:r>
            <a:r>
              <a:rPr lang="en-US" altLang="ko-KR" sz="1400" dirty="0"/>
              <a:t>&lt;</a:t>
            </a:r>
            <a:r>
              <a:rPr lang="ko-KR" altLang="en-US" sz="1400" dirty="0"/>
              <a:t>출력</a:t>
            </a:r>
            <a:r>
              <a:rPr lang="en-US" altLang="ko-KR" sz="1400" dirty="0"/>
              <a:t>&gt;</a:t>
            </a:r>
            <a:r>
              <a:rPr lang="ko-KR" altLang="en-US" sz="1400" dirty="0"/>
              <a:t>을 클릭하면 텍스트박스에 출력하는 프로그램을 </a:t>
            </a:r>
            <a:r>
              <a:rPr lang="ko-KR" altLang="en-US" sz="1400" dirty="0" smtClean="0"/>
              <a:t>작성</a:t>
            </a:r>
            <a:endParaRPr lang="en-US" altLang="ko-KR" sz="1400" dirty="0" smtClean="0"/>
          </a:p>
          <a:p>
            <a:r>
              <a:rPr lang="ko-KR" altLang="en-US" sz="1400" dirty="0" smtClean="0"/>
              <a:t>윈도우 폼 디자인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속성 설정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출력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더블클릭하여</a:t>
            </a:r>
            <a:r>
              <a:rPr lang="ko-KR" altLang="en-US" sz="1400" dirty="0" smtClean="0"/>
              <a:t> 코드 작성</a:t>
            </a: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>
                <a:latin typeface="+mn-ea"/>
                <a:ea typeface="+mn-ea"/>
              </a:rPr>
              <a:t>4</a:t>
            </a:r>
            <a:r>
              <a:rPr lang="en-US" altLang="ko-KR" sz="1400" b="1" dirty="0" smtClean="0">
                <a:latin typeface="+mn-ea"/>
                <a:ea typeface="+mn-ea"/>
              </a:rPr>
              <a:t>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변수 선언하고 사용하기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6" y="2141664"/>
            <a:ext cx="5379790" cy="164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6" y="4437112"/>
            <a:ext cx="6162354" cy="158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9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6671</TotalTime>
  <Words>1114</Words>
  <Application>Microsoft Office PowerPoint</Application>
  <PresentationFormat>화면 슬라이드 쇼(4:3)</PresentationFormat>
  <Paragraphs>363</Paragraphs>
  <Slides>46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Chapter 04 변수와 연산자</vt:lpstr>
      <vt:lpstr>PowerPoint 프레젠테이션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1. 변수와 데이터형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  <vt:lpstr>2. 연산자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lkim</cp:lastModifiedBy>
  <cp:revision>639</cp:revision>
  <dcterms:created xsi:type="dcterms:W3CDTF">2012-07-11T10:23:22Z</dcterms:created>
  <dcterms:modified xsi:type="dcterms:W3CDTF">2015-03-20T01:50:48Z</dcterms:modified>
</cp:coreProperties>
</file>